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29"/>
  </p:notesMasterIdLst>
  <p:sldIdLst>
    <p:sldId id="256" r:id="rId2"/>
    <p:sldId id="285" r:id="rId3"/>
    <p:sldId id="257" r:id="rId4"/>
    <p:sldId id="258" r:id="rId5"/>
    <p:sldId id="282" r:id="rId6"/>
    <p:sldId id="277" r:id="rId7"/>
    <p:sldId id="260" r:id="rId8"/>
    <p:sldId id="278" r:id="rId9"/>
    <p:sldId id="262" r:id="rId10"/>
    <p:sldId id="261" r:id="rId11"/>
    <p:sldId id="264" r:id="rId12"/>
    <p:sldId id="259" r:id="rId13"/>
    <p:sldId id="268" r:id="rId14"/>
    <p:sldId id="270" r:id="rId15"/>
    <p:sldId id="279" r:id="rId16"/>
    <p:sldId id="265" r:id="rId17"/>
    <p:sldId id="275" r:id="rId18"/>
    <p:sldId id="263" r:id="rId19"/>
    <p:sldId id="280" r:id="rId20"/>
    <p:sldId id="266" r:id="rId21"/>
    <p:sldId id="272" r:id="rId22"/>
    <p:sldId id="284" r:id="rId23"/>
    <p:sldId id="281" r:id="rId24"/>
    <p:sldId id="274" r:id="rId25"/>
    <p:sldId id="273" r:id="rId26"/>
    <p:sldId id="283" r:id="rId27"/>
    <p:sldId id="267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1302" autoAdjust="0"/>
  </p:normalViewPr>
  <p:slideViewPr>
    <p:cSldViewPr>
      <p:cViewPr varScale="1">
        <p:scale>
          <a:sx n="101" d="100"/>
          <a:sy n="101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56" y="-6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70115-956D-4CCF-8A72-392F39C7A7A4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0E3F3-7D8F-4861-8F23-5003C45EB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6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6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56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3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2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6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3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00" y="4495800"/>
            <a:ext cx="54864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87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5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2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9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96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80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59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59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65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06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249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343400"/>
            <a:ext cx="54864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024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8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7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6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54864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6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69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0E3F3-7D8F-4861-8F23-5003C45EB9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F75651-8428-4412-A0EF-AFB69C445CA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1AF057-438D-42A7-A7D0-19C507A938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op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op.org/Forms%20and%20Applications%20-%20Pharmacists/PracticalPhcyExperienceAffidavi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o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dstump@ncop.org" TargetMode="External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bp.net/" TargetMode="External"/><Relationship Id="rId5" Type="http://schemas.openxmlformats.org/officeDocument/2006/relationships/hyperlink" Target="http://www.nbop.org/" TargetMode="External"/><Relationship Id="rId4" Type="http://schemas.openxmlformats.org/officeDocument/2006/relationships/hyperlink" Target="mailto:smason@ncbop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op1.org/PharmacistApplication/Application/appl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bop.org/PhcistLicensureInfo_LicensurebyExam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bp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Licensure By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800600"/>
            <a:ext cx="8001000" cy="53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Student Edition	</a:t>
            </a:r>
            <a:endParaRPr lang="en-US" sz="1400" dirty="0" smtClean="0"/>
          </a:p>
          <a:p>
            <a:r>
              <a:rPr lang="en-US" sz="1400" dirty="0" smtClean="0"/>
              <a:t>© North Carolina Board of Pharmacy 2011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7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Multistate Pharmacy Jurisprudence Examination serves as the pharmacy law exam.</a:t>
            </a:r>
          </a:p>
          <a:p>
            <a:endParaRPr lang="en-US" dirty="0" smtClean="0"/>
          </a:p>
          <a:p>
            <a:r>
              <a:rPr lang="en-US" dirty="0" smtClean="0"/>
              <a:t>The fee for the MPJE is $250.</a:t>
            </a:r>
          </a:p>
          <a:p>
            <a:endParaRPr lang="en-US" dirty="0" smtClean="0"/>
          </a:p>
          <a:p>
            <a:r>
              <a:rPr lang="en-US" dirty="0" smtClean="0"/>
              <a:t>Each state has their own version of the MPJE.</a:t>
            </a:r>
          </a:p>
          <a:p>
            <a:pPr lvl="1"/>
            <a:r>
              <a:rPr lang="en-US" dirty="0" smtClean="0"/>
              <a:t>You cannot score transfer your MPJE score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study for the MPJE, please visit our website to download the North Carolina Pharmacy Laws and Rules.</a:t>
            </a:r>
          </a:p>
          <a:p>
            <a:pPr lvl="1"/>
            <a:r>
              <a:rPr lang="en-US" dirty="0" smtClean="0">
                <a:hlinkClick r:id="rId3"/>
              </a:rPr>
              <a:t>www.ncbop.org</a:t>
            </a:r>
            <a:r>
              <a:rPr lang="en-US" dirty="0" smtClean="0"/>
              <a:t> click on “Pharmacy Law/Rules”</a:t>
            </a:r>
          </a:p>
        </p:txBody>
      </p:sp>
    </p:spTree>
    <p:extLst>
      <p:ext uri="{BB962C8B-B14F-4D97-AF65-F5344CB8AC3E}">
        <p14:creationId xmlns:p14="http://schemas.microsoft.com/office/powerpoint/2010/main" val="247797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additional </a:t>
            </a:r>
            <a:r>
              <a:rPr lang="en-US" dirty="0" smtClean="0"/>
              <a:t>information about the exams, please visit NABP’s website and download the: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000" b="1" dirty="0" smtClean="0">
                <a:solidFill>
                  <a:schemeClr val="accent1"/>
                </a:solidFill>
              </a:rPr>
              <a:t>NAPLEX/MPJE REGISTRATION BULLETIN</a:t>
            </a:r>
          </a:p>
          <a:p>
            <a:r>
              <a:rPr lang="en-US" sz="3000" b="1" dirty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Be certain that the name you use to register for the exams matches the name on your Photo ID.  Otherwise, you will be turned away at the test site </a:t>
            </a:r>
            <a:r>
              <a:rPr lang="en-US" i="1" dirty="0" smtClean="0"/>
              <a:t>(see Name Matching Guidelines on pages 13-14 of the Registration Bulletin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sz="3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Hours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US" dirty="0"/>
          </a:p>
        </p:txBody>
      </p:sp>
      <p:pic>
        <p:nvPicPr>
          <p:cNvPr id="1026" name="Picture 2" descr="C:\Users\mbetz\AppData\Local\Microsoft\Windows\Temporary Internet Files\Content.IE5\DE4CGPLA\MC900251673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1406525" cy="181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REQUIRED FOR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students are required to have 1500 hours to be licensed in North Carolina.</a:t>
            </a:r>
          </a:p>
          <a:p>
            <a:endParaRPr lang="en-US" dirty="0" smtClean="0"/>
          </a:p>
          <a:p>
            <a:r>
              <a:rPr lang="en-US" dirty="0" smtClean="0"/>
              <a:t>All hours may be obtained through pharmacy school.</a:t>
            </a:r>
          </a:p>
          <a:p>
            <a:endParaRPr lang="en-US" dirty="0" smtClean="0"/>
          </a:p>
          <a:p>
            <a:r>
              <a:rPr lang="en-US" dirty="0" smtClean="0"/>
              <a:t>To register any additional hours completed outside of the school program, please fill out the </a:t>
            </a:r>
            <a:r>
              <a:rPr lang="en-US" i="1" dirty="0" smtClean="0"/>
              <a:t>North Carolina Practical Pharmacy Experience Affidavit </a:t>
            </a:r>
            <a:r>
              <a:rPr lang="en-US" dirty="0" smtClean="0"/>
              <a:t>and submit to the North Carolina Board of Pharmacy.</a:t>
            </a:r>
          </a:p>
          <a:p>
            <a:pPr lvl="1"/>
            <a:r>
              <a:rPr lang="en-US" dirty="0" smtClean="0"/>
              <a:t>The affidavit can </a:t>
            </a:r>
            <a:r>
              <a:rPr lang="en-US" dirty="0"/>
              <a:t>be found at:  </a:t>
            </a:r>
            <a:r>
              <a:rPr lang="en-US" dirty="0">
                <a:hlinkClick r:id="rId3"/>
              </a:rPr>
              <a:t>http://www.ncbop.org/Forms%20and%20Applications%20-%</a:t>
            </a:r>
            <a:r>
              <a:rPr lang="en-US" dirty="0" smtClean="0">
                <a:hlinkClick r:id="rId3"/>
              </a:rPr>
              <a:t>20Pharmacists/PracticalPhcyExperienceAffidavit.pdf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affidavit </a:t>
            </a:r>
            <a:r>
              <a:rPr lang="en-US" b="1" dirty="0" smtClean="0"/>
              <a:t>must</a:t>
            </a:r>
            <a:r>
              <a:rPr lang="en-US" dirty="0" smtClean="0"/>
              <a:t> be filed within 30 days of your graduation date from pharmacy school.  You are encouraged to turn it in as soon as you complete the hours.</a:t>
            </a:r>
          </a:p>
        </p:txBody>
      </p:sp>
    </p:spTree>
    <p:extLst>
      <p:ext uri="{BB962C8B-B14F-4D97-AF65-F5344CB8AC3E}">
        <p14:creationId xmlns:p14="http://schemas.microsoft.com/office/powerpoint/2010/main" val="104363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STATE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planning to be licensed outside of NC, internship hour requirements may vary.  </a:t>
            </a:r>
          </a:p>
          <a:p>
            <a:endParaRPr lang="en-US" dirty="0" smtClean="0"/>
          </a:p>
          <a:p>
            <a:r>
              <a:rPr lang="en-US" dirty="0" smtClean="0"/>
              <a:t>You should contact that state for specifics.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15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exam</a:t>
            </a:r>
            <a:endParaRPr lang="en-US" dirty="0"/>
          </a:p>
        </p:txBody>
      </p:sp>
      <p:pic>
        <p:nvPicPr>
          <p:cNvPr id="1027" name="Picture 3" descr="C:\Users\mbetz\AppData\Local\Microsoft\Windows\Temporary Internet Files\Content.IE5\AM1I8PN9\MC9003843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1818742" cy="17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05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NABP will provide your scores electronically to the North Carolina Board within 3-5 business days after your test date.</a:t>
            </a:r>
          </a:p>
          <a:p>
            <a:endParaRPr lang="en-US" dirty="0" smtClean="0"/>
          </a:p>
          <a:p>
            <a:r>
              <a:rPr lang="en-US" dirty="0" smtClean="0"/>
              <a:t>Stacie will then enter them into the database which you will be able to access using your Exam Candidate number.</a:t>
            </a:r>
          </a:p>
          <a:p>
            <a:endParaRPr lang="en-US" dirty="0" smtClean="0"/>
          </a:p>
          <a:p>
            <a:r>
              <a:rPr lang="en-US" dirty="0" smtClean="0"/>
              <a:t>Your score will also be viewable on NABP’s website.</a:t>
            </a:r>
          </a:p>
          <a:p>
            <a:endParaRPr lang="en-US" dirty="0"/>
          </a:p>
          <a:p>
            <a:r>
              <a:rPr lang="en-US" b="1" dirty="0" smtClean="0"/>
              <a:t>Please do not call the board to see if your scores have been received.  When we have it, you’ll have it.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36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PASS/FAIL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passing grade of at least 75 is required for both the NAPLEX and MPJE.</a:t>
            </a:r>
          </a:p>
          <a:p>
            <a:endParaRPr lang="en-US" dirty="0" smtClean="0"/>
          </a:p>
          <a:p>
            <a:r>
              <a:rPr lang="en-US" dirty="0" smtClean="0"/>
              <a:t>If you fail the NAPLEX, you will have an opportunity to retake the exam after 45 days.</a:t>
            </a:r>
          </a:p>
          <a:p>
            <a:endParaRPr lang="en-US" dirty="0" smtClean="0"/>
          </a:p>
          <a:p>
            <a:r>
              <a:rPr lang="en-US" dirty="0" smtClean="0"/>
              <a:t>If you fail the MPJE, you will have an opportunity to retake the exam after 30 days.</a:t>
            </a:r>
          </a:p>
          <a:p>
            <a:endParaRPr lang="en-US" dirty="0" smtClean="0"/>
          </a:p>
          <a:p>
            <a:r>
              <a:rPr lang="en-US" dirty="0" smtClean="0"/>
              <a:t>Please visit NABP’s website to re-register for the exams.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0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have your NAPLEX score transferred to an additional state(s) through NABP.</a:t>
            </a:r>
          </a:p>
          <a:p>
            <a:endParaRPr lang="en-US" dirty="0" smtClean="0"/>
          </a:p>
          <a:p>
            <a:r>
              <a:rPr lang="en-US" dirty="0" smtClean="0"/>
              <a:t>Score Transfer requests may be submitted up to 90 days after sitting for the NAPLEX.</a:t>
            </a:r>
          </a:p>
          <a:p>
            <a:endParaRPr lang="en-US" dirty="0" smtClean="0"/>
          </a:p>
          <a:p>
            <a:r>
              <a:rPr lang="en-US" dirty="0" smtClean="0"/>
              <a:t>You can select additional jurisdictions during the exam registration process or submit score transfer requests separately after you sit for the scheduled exam.</a:t>
            </a:r>
          </a:p>
          <a:p>
            <a:endParaRPr lang="en-US" dirty="0" smtClean="0"/>
          </a:p>
          <a:p>
            <a:r>
              <a:rPr lang="en-US" dirty="0" smtClean="0"/>
              <a:t>The fee for each score transfer is $75.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5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Getting Licensed</a:t>
            </a:r>
            <a:endParaRPr lang="en-US" dirty="0"/>
          </a:p>
        </p:txBody>
      </p:sp>
      <p:pic>
        <p:nvPicPr>
          <p:cNvPr id="2051" name="Picture 3" descr="C:\Users\mbetz\AppData\Local\Microsoft\Windows\Temporary Internet Files\Content.IE5\DE4CGPLA\MC900057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1745590" cy="14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75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EXAM TIMELINE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Step by Step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Submit the NC exam application at </a:t>
            </a:r>
            <a:r>
              <a:rPr lang="en-US" dirty="0" smtClean="0">
                <a:hlinkClick r:id="rId3"/>
              </a:rPr>
              <a:t>www.ncbop.org</a:t>
            </a:r>
            <a:r>
              <a:rPr lang="en-US" dirty="0" smtClean="0"/>
              <a:t> (under the “Students” tab)</a:t>
            </a:r>
          </a:p>
          <a:p>
            <a:r>
              <a:rPr lang="en-US" dirty="0" smtClean="0"/>
              <a:t>2. Apply for the NAPLEX &amp; MPJE exams at www.nabp.net</a:t>
            </a:r>
          </a:p>
          <a:p>
            <a:r>
              <a:rPr lang="en-US" dirty="0" smtClean="0"/>
              <a:t>3. NAPLEX &amp; MPJE scores posted on NABP’s website</a:t>
            </a:r>
          </a:p>
          <a:p>
            <a:r>
              <a:rPr lang="en-US" dirty="0" smtClean="0"/>
              <a:t>4.  Licensure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Timeline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 7 business days to process NC exam application</a:t>
            </a:r>
          </a:p>
          <a:p>
            <a:r>
              <a:rPr lang="en-US" dirty="0" smtClean="0"/>
              <a:t>Apply with NABP after NC exam application accepted by NC Board</a:t>
            </a:r>
          </a:p>
          <a:p>
            <a:r>
              <a:rPr lang="en-US" dirty="0" smtClean="0"/>
              <a:t>Scores posted 3-5 days business days after NAPLEX and MPJE exams</a:t>
            </a:r>
          </a:p>
          <a:p>
            <a:r>
              <a:rPr lang="en-US" dirty="0" smtClean="0"/>
              <a:t>Licenses issued Thursday of each week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you have passed both the NAPLEX and the MPJE you will be eligible to be licensed as a pharmacist in North Carolina.</a:t>
            </a:r>
          </a:p>
          <a:p>
            <a:endParaRPr lang="en-US" dirty="0"/>
          </a:p>
          <a:p>
            <a:r>
              <a:rPr lang="en-US" dirty="0" smtClean="0"/>
              <a:t>Each Thursday, Stacie reviews the list of candidates who have passed both exams and are ready to be licensed.  She will license qualified candidates by noon.</a:t>
            </a:r>
          </a:p>
          <a:p>
            <a:endParaRPr lang="en-US" dirty="0"/>
          </a:p>
          <a:p>
            <a:r>
              <a:rPr lang="en-US" dirty="0" smtClean="0"/>
              <a:t>Candidates are licensed ONLY once per week, on 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been licensed, you will receive your Wall Certificate</a:t>
            </a:r>
            <a:r>
              <a:rPr lang="en-US" dirty="0"/>
              <a:t> </a:t>
            </a:r>
            <a:r>
              <a:rPr lang="en-US" dirty="0" smtClean="0"/>
              <a:t> and additional licensure information by mail within 10 days.</a:t>
            </a:r>
          </a:p>
          <a:p>
            <a:endParaRPr lang="en-US" dirty="0" smtClean="0"/>
          </a:p>
          <a:p>
            <a:r>
              <a:rPr lang="en-US" dirty="0" smtClean="0"/>
              <a:t>Remember, you can also print your certificate the same day your are licensed-just visit our website under VERIFY A LICENSE/PERMIT and enter in your first and last name.</a:t>
            </a:r>
          </a:p>
          <a:p>
            <a:endParaRPr lang="en-US" dirty="0"/>
          </a:p>
          <a:p>
            <a:r>
              <a:rPr lang="en-US" dirty="0" smtClean="0"/>
              <a:t>After you receive your license number, you are required to </a:t>
            </a:r>
            <a:r>
              <a:rPr lang="en-US" i="1" dirty="0" smtClean="0"/>
              <a:t>Log In </a:t>
            </a:r>
            <a:r>
              <a:rPr lang="en-US" dirty="0" smtClean="0"/>
              <a:t>under PHARMACISTS/PHARMACIST LOG IN to print your certificate.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are now a licensed Pharmacist!!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7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Licensure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pic>
        <p:nvPicPr>
          <p:cNvPr id="3074" name="Picture 2" descr="C:\Users\mbetz\AppData\Local\Microsoft\Windows\Temporary Internet Files\Content.IE5\AM1I8PN9\MC900186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00400"/>
            <a:ext cx="1737360" cy="184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68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renewals are annual.</a:t>
            </a:r>
          </a:p>
          <a:p>
            <a:endParaRPr lang="en-US" dirty="0"/>
          </a:p>
          <a:p>
            <a:r>
              <a:rPr lang="en-US" dirty="0" smtClean="0"/>
              <a:t>To renew your license, you must </a:t>
            </a:r>
            <a:r>
              <a:rPr lang="en-US" i="1" dirty="0" smtClean="0"/>
              <a:t>Log In </a:t>
            </a:r>
            <a:r>
              <a:rPr lang="en-US" dirty="0" smtClean="0"/>
              <a:t>through our homepage.  All renewals are done online via the Board’s website.</a:t>
            </a:r>
          </a:p>
          <a:p>
            <a:endParaRPr lang="en-US" dirty="0" smtClean="0"/>
          </a:p>
          <a:p>
            <a:r>
              <a:rPr lang="en-US" dirty="0" smtClean="0"/>
              <a:t>The renewal period begins November 1 of every year and ends December 31 of every year.</a:t>
            </a:r>
          </a:p>
          <a:p>
            <a:endParaRPr lang="en-US" dirty="0" smtClean="0"/>
          </a:p>
          <a:p>
            <a:r>
              <a:rPr lang="en-US" dirty="0" smtClean="0"/>
              <a:t>The renewal fee is $135.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6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CONTINUING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your FIRST renewal, you are </a:t>
            </a:r>
            <a:r>
              <a:rPr lang="en-US" i="1" dirty="0" smtClean="0"/>
              <a:t>not</a:t>
            </a:r>
            <a:r>
              <a:rPr lang="en-US" dirty="0" smtClean="0"/>
              <a:t> required to obtain any CE.</a:t>
            </a:r>
          </a:p>
          <a:p>
            <a:endParaRPr lang="en-US" dirty="0" smtClean="0"/>
          </a:p>
          <a:p>
            <a:r>
              <a:rPr lang="en-US" dirty="0" smtClean="0"/>
              <a:t>For all future renewals, you will have to obtain 15 total hours, with 8 required live hours.</a:t>
            </a:r>
          </a:p>
          <a:p>
            <a:endParaRPr lang="en-US" dirty="0" smtClean="0"/>
          </a:p>
          <a:p>
            <a:r>
              <a:rPr lang="en-US" dirty="0" smtClean="0"/>
              <a:t>Up to 5 surplus CE hours may be carried over to the next year.</a:t>
            </a:r>
          </a:p>
          <a:p>
            <a:endParaRPr lang="en-US" dirty="0" smtClean="0"/>
          </a:p>
          <a:p>
            <a:r>
              <a:rPr lang="en-US" dirty="0" smtClean="0"/>
              <a:t>The annual CE Audit is conducted in September of each year.</a:t>
            </a:r>
          </a:p>
          <a:p>
            <a:endParaRPr lang="en-US" dirty="0" smtClean="0"/>
          </a:p>
          <a:p>
            <a:r>
              <a:rPr lang="en-US" dirty="0" smtClean="0"/>
              <a:t>Live </a:t>
            </a:r>
            <a:r>
              <a:rPr lang="en-US" dirty="0" err="1" smtClean="0"/>
              <a:t>vs</a:t>
            </a:r>
            <a:r>
              <a:rPr lang="en-US" dirty="0" smtClean="0"/>
              <a:t> Correspondence Hours (ACPE courses)</a:t>
            </a:r>
          </a:p>
        </p:txBody>
      </p:sp>
    </p:spTree>
    <p:extLst>
      <p:ext uri="{BB962C8B-B14F-4D97-AF65-F5344CB8AC3E}">
        <p14:creationId xmlns:p14="http://schemas.microsoft.com/office/powerpoint/2010/main" val="40831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CPE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CPE Monitor is a national, collaborative effort by NABP and the Accreditation Council for Pharmacy Education (ACPE) to provide an electronic system for pharmacists to track their completed continuing pharmacy education (CPE) credits.</a:t>
            </a:r>
          </a:p>
          <a:p>
            <a:endParaRPr lang="en-US" dirty="0"/>
          </a:p>
          <a:p>
            <a:r>
              <a:rPr lang="en-US" dirty="0" smtClean="0"/>
              <a:t>Now, state boards will be able to electronically authenticate the CPE units completed by their licensees rather then requiring them to submit the actual certificate during a CE Audit.</a:t>
            </a:r>
          </a:p>
          <a:p>
            <a:endParaRPr lang="en-US" dirty="0"/>
          </a:p>
          <a:p>
            <a:r>
              <a:rPr lang="en-US" dirty="0" smtClean="0"/>
              <a:t>You will be required to set up an e-Profile through NABP’s website.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3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Debbie Stump-Director of Licensing</a:t>
            </a:r>
          </a:p>
          <a:p>
            <a:pPr lvl="1"/>
            <a:r>
              <a:rPr lang="en-US" dirty="0" smtClean="0">
                <a:hlinkClick r:id="rId3"/>
              </a:rPr>
              <a:t>dstump@ncbop.org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Stacie Mason-Licensing Specialist</a:t>
            </a:r>
          </a:p>
          <a:p>
            <a:pPr lvl="1"/>
            <a:r>
              <a:rPr lang="en-US" dirty="0" smtClean="0">
                <a:hlinkClick r:id="rId4"/>
              </a:rPr>
              <a:t>smason@ncbop.org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NCBOP:  </a:t>
            </a:r>
            <a:r>
              <a:rPr lang="en-US" dirty="0" smtClean="0">
                <a:hlinkClick r:id="rId5"/>
              </a:rPr>
              <a:t>www.ncbop.org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919-246-1050</a:t>
            </a:r>
          </a:p>
          <a:p>
            <a:r>
              <a:rPr lang="en-US" dirty="0" smtClean="0"/>
              <a:t>NABP:  </a:t>
            </a:r>
            <a:r>
              <a:rPr lang="en-US" dirty="0" smtClean="0">
                <a:hlinkClick r:id="rId6"/>
              </a:rPr>
              <a:t>www.nabp.net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mbetz\AppData\Local\Microsoft\Windows\Temporary Internet Files\Content.IE5\K0O7W0UI\MC9000534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71475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9/19/2014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4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Registering with the NC Board of Pharmacy</a:t>
            </a:r>
            <a:endParaRPr lang="en-US" dirty="0"/>
          </a:p>
        </p:txBody>
      </p:sp>
      <p:pic>
        <p:nvPicPr>
          <p:cNvPr id="1026" name="Picture 2" descr="C:\Users\mbetz\AppData\Local\Microsoft\Windows\Temporary Internet Files\Content.IE5\DE4CGPLA\MC900365636[1]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457200"/>
            <a:ext cx="1828800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2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NCBOP EXAM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Submit the </a:t>
            </a:r>
            <a:r>
              <a:rPr lang="en-US" i="1" dirty="0" smtClean="0"/>
              <a:t>Application for Examination</a:t>
            </a:r>
            <a:r>
              <a:rPr lang="en-US" dirty="0" smtClean="0"/>
              <a:t> and the $100 non-refundable application processing </a:t>
            </a:r>
            <a:r>
              <a:rPr lang="en-US" dirty="0"/>
              <a:t>fee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www.ncbop1.org/PharmacistApplication/Application/apply</a:t>
            </a:r>
            <a:r>
              <a:rPr lang="en-US" dirty="0" smtClean="0"/>
              <a:t> ).</a:t>
            </a:r>
          </a:p>
          <a:p>
            <a:endParaRPr lang="en-US" dirty="0"/>
          </a:p>
          <a:p>
            <a:r>
              <a:rPr lang="en-US" dirty="0" smtClean="0"/>
              <a:t>Your pharmacy school will submit your </a:t>
            </a:r>
            <a:r>
              <a:rPr lang="en-US" i="1" dirty="0" smtClean="0"/>
              <a:t>Certificate of Graduation</a:t>
            </a:r>
            <a:r>
              <a:rPr lang="en-US" dirty="0" smtClean="0"/>
              <a:t> directly to the Board, upon graduation.</a:t>
            </a:r>
          </a:p>
          <a:p>
            <a:endParaRPr lang="en-US" dirty="0"/>
          </a:p>
          <a:p>
            <a:r>
              <a:rPr lang="en-US" dirty="0" smtClean="0"/>
              <a:t>Please allow 7 days for us to process your application.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application and all related forms are found on our </a:t>
            </a:r>
            <a:r>
              <a:rPr lang="en-US" dirty="0"/>
              <a:t>website 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www.ncbop.org/PhcistLicensureInfo_LicensurebyExam.htm</a:t>
            </a:r>
            <a:r>
              <a:rPr lang="en-US" dirty="0" smtClean="0"/>
              <a:t> 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Stacie has reviewed and processed your application she will email you your “Exam Candidate Number”.</a:t>
            </a:r>
          </a:p>
          <a:p>
            <a:endParaRPr lang="en-US" dirty="0"/>
          </a:p>
          <a:p>
            <a:r>
              <a:rPr lang="en-US" dirty="0" smtClean="0"/>
              <a:t>On that email, instructions will be attached with exam information.</a:t>
            </a:r>
          </a:p>
          <a:p>
            <a:endParaRPr lang="en-US" dirty="0"/>
          </a:p>
          <a:p>
            <a:r>
              <a:rPr lang="en-US" dirty="0" smtClean="0"/>
              <a:t>You will use your Exam Candidate Number to </a:t>
            </a:r>
            <a:r>
              <a:rPr lang="en-US" i="1" dirty="0" smtClean="0"/>
              <a:t>Log In</a:t>
            </a:r>
            <a:r>
              <a:rPr lang="en-US" dirty="0" smtClean="0"/>
              <a:t> to your profile and view your scores and update your address.</a:t>
            </a:r>
          </a:p>
        </p:txBody>
      </p:sp>
    </p:spTree>
    <p:extLst>
      <p:ext uri="{BB962C8B-B14F-4D97-AF65-F5344CB8AC3E}">
        <p14:creationId xmlns:p14="http://schemas.microsoft.com/office/powerpoint/2010/main" val="382445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Registering for the NAPLEX &amp; MPJE exams</a:t>
            </a:r>
            <a:endParaRPr lang="en-US" dirty="0"/>
          </a:p>
        </p:txBody>
      </p:sp>
      <p:pic>
        <p:nvPicPr>
          <p:cNvPr id="2050" name="Picture 2" descr="C:\Users\mbetz\AppData\Local\Microsoft\Windows\Temporary Internet Files\Content.IE5\K0O7W0UI\MC9001549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011488"/>
            <a:ext cx="1255713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8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INFO &amp; 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for the NAPLEX and MPJE exams through NABP’s website.</a:t>
            </a:r>
          </a:p>
          <a:p>
            <a:pPr lvl="1"/>
            <a:r>
              <a:rPr lang="en-US" dirty="0" smtClean="0">
                <a:hlinkClick r:id="rId3"/>
              </a:rPr>
              <a:t>www.nabp.net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we have everything from you, Stacie will make you eligible to take the tests via NABP’s list.</a:t>
            </a:r>
          </a:p>
          <a:p>
            <a:endParaRPr lang="en-US" dirty="0" smtClean="0"/>
          </a:p>
          <a:p>
            <a:r>
              <a:rPr lang="en-US" dirty="0" smtClean="0"/>
              <a:t>After you are made eligible to take the test, you will receive your Authorization To Test (ATT) from NABP via email within 3 business days.</a:t>
            </a:r>
          </a:p>
          <a:p>
            <a:endParaRPr lang="en-US" dirty="0" smtClean="0"/>
          </a:p>
          <a:p>
            <a:r>
              <a:rPr lang="en-US" dirty="0" smtClean="0"/>
              <a:t>Your ATT will have your exam scheduling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3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NAPLEX &amp; MPJE Exam Information</a:t>
            </a:r>
            <a:endParaRPr lang="en-US" dirty="0"/>
          </a:p>
        </p:txBody>
      </p:sp>
      <p:pic>
        <p:nvPicPr>
          <p:cNvPr id="3074" name="Picture 2" descr="C:\Users\mbetz\AppData\Local\Microsoft\Windows\Temporary Internet Files\Content.IE5\AM1I8PN9\MC900195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95949"/>
            <a:ext cx="1308100" cy="179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1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North American Pharmacist Licensure Examination (NAPLEX) measures a candidate’s knowledge of the practice of pharmacy.</a:t>
            </a:r>
          </a:p>
          <a:p>
            <a:endParaRPr lang="en-US" dirty="0"/>
          </a:p>
          <a:p>
            <a:r>
              <a:rPr lang="en-US" dirty="0" smtClean="0"/>
              <a:t>The fee for the NAPLEX $575.</a:t>
            </a:r>
          </a:p>
          <a:p>
            <a:endParaRPr lang="en-US" dirty="0"/>
          </a:p>
          <a:p>
            <a:r>
              <a:rPr lang="en-US" dirty="0" smtClean="0"/>
              <a:t>This is a nationwide exam.</a:t>
            </a:r>
          </a:p>
          <a:p>
            <a:pPr lvl="1"/>
            <a:r>
              <a:rPr lang="en-US" dirty="0" smtClean="0"/>
              <a:t>You may score transfer your NAPLEX score (additional $75 fee is charged by NABP)</a:t>
            </a:r>
          </a:p>
          <a:p>
            <a:pPr lvl="1"/>
            <a:endParaRPr lang="en-US" dirty="0"/>
          </a:p>
          <a:p>
            <a:r>
              <a:rPr lang="en-US" dirty="0" smtClean="0"/>
              <a:t>To study for the NAPLEX, please visit NABP’s website.</a:t>
            </a:r>
          </a:p>
        </p:txBody>
      </p:sp>
    </p:spTree>
    <p:extLst>
      <p:ext uri="{BB962C8B-B14F-4D97-AF65-F5344CB8AC3E}">
        <p14:creationId xmlns:p14="http://schemas.microsoft.com/office/powerpoint/2010/main" val="113407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810</TotalTime>
  <Words>1217</Words>
  <Application>Microsoft Office PowerPoint</Application>
  <PresentationFormat>On-screen Show (4:3)</PresentationFormat>
  <Paragraphs>194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Licensure By Exam</vt:lpstr>
      <vt:lpstr>OVERVIEW OF EXAM TIMELINE</vt:lpstr>
      <vt:lpstr>Step 1</vt:lpstr>
      <vt:lpstr>NCBOP EXAM APPLICATION</vt:lpstr>
      <vt:lpstr>EXAM PROCESSING</vt:lpstr>
      <vt:lpstr>Step 2</vt:lpstr>
      <vt:lpstr>EXAM INFO &amp; ATT</vt:lpstr>
      <vt:lpstr>Step 3</vt:lpstr>
      <vt:lpstr>NAPLEX</vt:lpstr>
      <vt:lpstr>MPJE</vt:lpstr>
      <vt:lpstr>MORE INFO</vt:lpstr>
      <vt:lpstr>Internship Hours</vt:lpstr>
      <vt:lpstr>HOURS REQUIRED FOR LICENSURE</vt:lpstr>
      <vt:lpstr>OUT OF STATE LICENSURE</vt:lpstr>
      <vt:lpstr>Step 4</vt:lpstr>
      <vt:lpstr>SCORES</vt:lpstr>
      <vt:lpstr>PASS/FAIL EXAMS</vt:lpstr>
      <vt:lpstr>SCORE TRANSFER</vt:lpstr>
      <vt:lpstr>Step 5</vt:lpstr>
      <vt:lpstr>LICENSURE</vt:lpstr>
      <vt:lpstr>AFTER LICENSURE</vt:lpstr>
      <vt:lpstr>CONGRATS!</vt:lpstr>
      <vt:lpstr>After Licensure</vt:lpstr>
      <vt:lpstr>LICENSE RENEWAL</vt:lpstr>
      <vt:lpstr>CONTINUING EDUCATION</vt:lpstr>
      <vt:lpstr>CPE MONITOR</vt:lpstr>
      <vt:lpstr>CONTACT INFO</vt:lpstr>
    </vt:vector>
  </TitlesOfParts>
  <Company>North Carolina Board of Pharmacy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Licensure By Exam</dc:title>
  <dc:creator>Missy Betz</dc:creator>
  <cp:lastModifiedBy>Kristin Moore</cp:lastModifiedBy>
  <cp:revision>78</cp:revision>
  <cp:lastPrinted>2011-08-25T14:13:21Z</cp:lastPrinted>
  <dcterms:created xsi:type="dcterms:W3CDTF">2011-08-12T18:33:38Z</dcterms:created>
  <dcterms:modified xsi:type="dcterms:W3CDTF">2017-04-26T18:31:47Z</dcterms:modified>
</cp:coreProperties>
</file>